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63" r:id="rId3"/>
    <p:sldId id="262" r:id="rId4"/>
    <p:sldId id="283" r:id="rId5"/>
  </p:sldIdLst>
  <p:sldSz cx="9144000" cy="6858000" type="screen4x3"/>
  <p:notesSz cx="6724650" cy="97742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9F8DDE4-8AA8-43F6-B42A-38581A104EA9}">
          <p14:sldIdLst>
            <p14:sldId id="284"/>
            <p14:sldId id="263"/>
            <p14:sldId id="26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799" userDrawn="1">
          <p15:clr>
            <a:srgbClr val="A4A3A4"/>
          </p15:clr>
        </p15:guide>
        <p15:guide id="5" pos="249" userDrawn="1">
          <p15:clr>
            <a:srgbClr val="A4A3A4"/>
          </p15:clr>
        </p15:guide>
        <p15:guide id="6" pos="5511" userDrawn="1">
          <p15:clr>
            <a:srgbClr val="A4A3A4"/>
          </p15:clr>
        </p15:guide>
        <p15:guide id="7" orient="horz" pos="1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255"/>
    <a:srgbClr val="5F497A"/>
    <a:srgbClr val="37D4D6"/>
    <a:srgbClr val="A3B18D"/>
    <a:srgbClr val="0F5494"/>
    <a:srgbClr val="3166CF"/>
    <a:srgbClr val="BDDEFF"/>
    <a:srgbClr val="38D4D6"/>
    <a:srgbClr val="FFD624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65" autoAdjust="0"/>
  </p:normalViewPr>
  <p:slideViewPr>
    <p:cSldViewPr showGuides="1">
      <p:cViewPr varScale="1">
        <p:scale>
          <a:sx n="52" d="100"/>
          <a:sy n="52" d="100"/>
        </p:scale>
        <p:origin x="1700" y="36"/>
      </p:cViewPr>
      <p:guideLst>
        <p:guide orient="horz" pos="1253"/>
        <p:guide pos="2880"/>
        <p:guide orient="horz" pos="2160"/>
        <p:guide orient="horz" pos="799"/>
        <p:guide pos="249"/>
        <p:guide pos="5511"/>
        <p:guide orient="horz" pos="14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850" y="-78"/>
      </p:cViewPr>
      <p:guideLst>
        <p:guide orient="horz" pos="3079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596" y="0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2718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596" y="9282718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094681-7A4F-4BA5-9713-FC3DDBA553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54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596" y="0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79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937" y="4642139"/>
            <a:ext cx="5380347" cy="439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2718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596" y="9282718"/>
            <a:ext cx="2914486" cy="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11" tIns="45006" rIns="90011" bIns="4500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64BDB0-EAD3-49D0-AF14-7CC8722426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96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64BDB0-EAD3-49D0-AF14-7CC87224269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06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b="0" dirty="0">
              <a:solidFill>
                <a:srgbClr val="FFFFFF"/>
              </a:solidFill>
              <a:latin typeface="Verdana" charset="0"/>
              <a:ea typeface="ＭＳ Ｐゴシック" charset="0"/>
              <a:cs typeface="Arial" charset="0"/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4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-CE for Word Positive Taxatio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63" y="323850"/>
            <a:ext cx="1812925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BB36489-5A89-4BAF-A8C8-612F618746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22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DDE8-F0A8-4E9F-B13C-50FF4984D8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41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13BF-E4F2-4215-8A16-2ACB01244D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12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17B9-312F-4BFD-82D8-193C74B0CD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447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Verdana" charset="0"/>
              <a:ea typeface="ＭＳ Ｐゴシック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6C90DEF-AF65-4C0D-9B33-E547A23E6B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2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38D4D6"/>
          </a:solidFill>
          <a:ln>
            <a:solidFill>
              <a:srgbClr val="38D4D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 descr="LOGO-CE for Word Negative Taxati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176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6457950"/>
            <a:ext cx="6127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F4A8-0878-4C8A-BA41-FA0AE74CC3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56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~1\lenain\LOCALS~1\Temp\7zE36.tmp\LOGO-CE Landscape Positive TAXUD EN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013" y="5940425"/>
            <a:ext cx="22431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520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8000" y="1764000"/>
            <a:ext cx="8229600" cy="396925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766CE-50FE-45D7-B845-A4CF5059E3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63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D152-9180-4919-9C38-E29C6692D7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96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6D92-D544-4FA8-9745-64BFFB28B1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08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2374-A31C-47BA-93C0-0AC97B008C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21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91CF-30C5-42FB-9027-98FAE1B7F91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47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DC61-73F3-4BCE-B726-B8034A71AB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67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E93D9-30CC-4875-809C-B168510436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84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Et dolor fragum</a:t>
            </a:r>
            <a:endParaRPr lang="en-GB" altLang="en-US" smtClean="0"/>
          </a:p>
          <a:p>
            <a:pPr lvl="1"/>
            <a:r>
              <a:rPr lang="en-GB" altLang="en-US" smtClean="0"/>
              <a:t>Et dolor fragum</a:t>
            </a:r>
          </a:p>
          <a:p>
            <a:pPr lvl="2"/>
            <a:r>
              <a:rPr lang="en-GB" altLang="en-US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10AF5E-235A-4F85-855F-81507D9D40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9" r:id="rId1"/>
    <p:sldLayoutId id="2147484390" r:id="rId2"/>
    <p:sldLayoutId id="2147484391" r:id="rId3"/>
    <p:sldLayoutId id="2147484392" r:id="rId4"/>
    <p:sldLayoutId id="2147484393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  <p:sldLayoutId id="2147484400" r:id="rId12"/>
    <p:sldLayoutId id="2147484401" r:id="rId13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 pitchFamily="34" charset="-128"/>
          <a:cs typeface="ＭＳ Ｐゴシック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51520" y="1988840"/>
            <a:ext cx="864096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defTabSz="895350" eaLnBrk="1" hangingPunct="1">
              <a:defRPr/>
            </a:pPr>
            <a:r>
              <a:rPr lang="en-US" sz="3200" kern="0" dirty="0" smtClean="0"/>
              <a:t>Tax </a:t>
            </a:r>
            <a:r>
              <a:rPr lang="en-US" sz="3200" kern="0" dirty="0"/>
              <a:t>Policies in the EU: </a:t>
            </a:r>
            <a:endParaRPr lang="en-US" sz="3200" kern="0" dirty="0" smtClean="0"/>
          </a:p>
          <a:p>
            <a:pPr defTabSz="895350" eaLnBrk="1" hangingPunct="1">
              <a:defRPr/>
            </a:pPr>
            <a:r>
              <a:rPr lang="en-US" sz="3200" kern="0" dirty="0"/>
              <a:t>	</a:t>
            </a:r>
            <a:r>
              <a:rPr lang="en-US" sz="3200" kern="0" dirty="0" smtClean="0"/>
              <a:t>	2018 </a:t>
            </a:r>
            <a:r>
              <a:rPr lang="en-US" sz="3200" kern="0" dirty="0"/>
              <a:t>Survey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0" y="4869160"/>
            <a:ext cx="432048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Tx/>
              <a:buNone/>
              <a:defRPr sz="3000" b="1" i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17550"/>
            <a:r>
              <a:rPr lang="en-US" altLang="en-US" sz="2400" kern="0" dirty="0"/>
              <a:t>P</a:t>
            </a:r>
            <a:r>
              <a:rPr lang="en-US" altLang="en-US" sz="2400" kern="0" dirty="0" smtClean="0"/>
              <a:t>latform for </a:t>
            </a:r>
          </a:p>
          <a:p>
            <a:pPr algn="ctr" defTabSz="717550"/>
            <a:r>
              <a:rPr lang="en-US" altLang="en-US" sz="2400" kern="0" dirty="0" smtClean="0"/>
              <a:t>Tax Good Governance </a:t>
            </a:r>
          </a:p>
          <a:p>
            <a:pPr algn="ctr" defTabSz="717550"/>
            <a:r>
              <a:rPr lang="de-DE" sz="1600" kern="0" dirty="0" smtClean="0"/>
              <a:t>19 </a:t>
            </a:r>
            <a:r>
              <a:rPr lang="de-DE" sz="1600" kern="0" dirty="0" err="1" smtClean="0"/>
              <a:t>December</a:t>
            </a:r>
            <a:r>
              <a:rPr lang="de-DE" sz="1600" kern="0" dirty="0" smtClean="0"/>
              <a:t> 2018</a:t>
            </a:r>
            <a:endParaRPr lang="en-GB" sz="1600" kern="0" dirty="0"/>
          </a:p>
        </p:txBody>
      </p:sp>
    </p:spTree>
    <p:extLst>
      <p:ext uri="{BB962C8B-B14F-4D97-AF65-F5344CB8AC3E}">
        <p14:creationId xmlns:p14="http://schemas.microsoft.com/office/powerpoint/2010/main" val="23881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726" y="4221088"/>
            <a:ext cx="1756029" cy="2428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the Tax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principles for fair &amp; efficient tax </a:t>
            </a:r>
            <a:r>
              <a:rPr lang="en-US" dirty="0" smtClean="0"/>
              <a:t>systems</a:t>
            </a:r>
          </a:p>
          <a:p>
            <a:endParaRPr lang="en-US" dirty="0"/>
          </a:p>
          <a:p>
            <a:r>
              <a:rPr lang="en-GB" dirty="0"/>
              <a:t>National tax systems performance</a:t>
            </a:r>
          </a:p>
          <a:p>
            <a:endParaRPr lang="en-US" dirty="0" smtClean="0"/>
          </a:p>
          <a:p>
            <a:r>
              <a:rPr lang="en-US" dirty="0" smtClean="0"/>
              <a:t>Tax </a:t>
            </a:r>
            <a:r>
              <a:rPr lang="en-US" dirty="0"/>
              <a:t>reforms in the EU &amp; policy </a:t>
            </a:r>
            <a:r>
              <a:rPr lang="en-US" dirty="0" smtClean="0"/>
              <a:t>options</a:t>
            </a:r>
          </a:p>
        </p:txBody>
      </p:sp>
    </p:spTree>
    <p:extLst>
      <p:ext uri="{BB962C8B-B14F-4D97-AF65-F5344CB8AC3E}">
        <p14:creationId xmlns:p14="http://schemas.microsoft.com/office/powerpoint/2010/main" val="40353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a nutshell – what is it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Aims to improve transparency – data we use as part of European </a:t>
            </a:r>
            <a:r>
              <a:rPr lang="en-US" dirty="0" smtClean="0"/>
              <a:t>Semester</a:t>
            </a:r>
          </a:p>
          <a:p>
            <a:endParaRPr lang="en-US" dirty="0" smtClean="0"/>
          </a:p>
          <a:p>
            <a:r>
              <a:rPr lang="en-US" dirty="0"/>
              <a:t>Indicators show how Member States' tax systems perform against priorities of efficiency and </a:t>
            </a:r>
            <a:r>
              <a:rPr lang="en-US" dirty="0" smtClean="0"/>
              <a:t>fairness</a:t>
            </a:r>
          </a:p>
          <a:p>
            <a:endParaRPr lang="en-US" dirty="0"/>
          </a:p>
          <a:p>
            <a:r>
              <a:rPr lang="en-US" dirty="0" smtClean="0"/>
              <a:t>Complements the taxation trends report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3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resent the Tax Survey at conferences and workshops.</a:t>
            </a:r>
          </a:p>
          <a:p>
            <a:endParaRPr lang="en-GB" dirty="0" smtClean="0"/>
          </a:p>
          <a:p>
            <a:r>
              <a:rPr lang="en-GB" dirty="0" smtClean="0"/>
              <a:t>Drafting of 2019 will start in early spring.</a:t>
            </a:r>
          </a:p>
          <a:p>
            <a:endParaRPr lang="en-GB" dirty="0" smtClean="0"/>
          </a:p>
          <a:p>
            <a:r>
              <a:rPr lang="en-US" dirty="0" smtClean="0"/>
              <a:t>Comments and suggestions very welcome!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46948"/>
      </p:ext>
    </p:extLst>
  </p:cSld>
  <p:clrMapOvr>
    <a:masterClrMapping/>
  </p:clrMapOvr>
</p:sld>
</file>

<file path=ppt/theme/theme1.xml><?xml version="1.0" encoding="utf-8"?>
<a:theme xmlns:a="http://schemas.openxmlformats.org/drawingml/2006/main" name="PPT_template_bluebanner_v02_EN blac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10760</TotalTime>
  <Words>109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MS PGothic</vt:lpstr>
      <vt:lpstr>Arial</vt:lpstr>
      <vt:lpstr>Verdana</vt:lpstr>
      <vt:lpstr>PPT_template_bluebanner_v02_EN black</vt:lpstr>
      <vt:lpstr>PowerPoint Presentation</vt:lpstr>
      <vt:lpstr>Structure of the Tax Survey</vt:lpstr>
      <vt:lpstr>In a nutshell – what is it about?</vt:lpstr>
      <vt:lpstr>What’s next?</vt:lpstr>
    </vt:vector>
  </TitlesOfParts>
  <Company>European Commission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reforms in EU Member States 2013</dc:title>
  <dc:creator>HEMMELGARN Thomas (TAXUD)</dc:creator>
  <cp:lastModifiedBy>KUUKKA Lea (TAXUD)</cp:lastModifiedBy>
  <cp:revision>466</cp:revision>
  <cp:lastPrinted>2018-12-18T15:40:13Z</cp:lastPrinted>
  <dcterms:created xsi:type="dcterms:W3CDTF">2013-12-03T10:22:42Z</dcterms:created>
  <dcterms:modified xsi:type="dcterms:W3CDTF">2018-12-18T16:22:01Z</dcterms:modified>
</cp:coreProperties>
</file>